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72" r:id="rId1"/>
  </p:sldMasterIdLst>
  <p:notesMasterIdLst>
    <p:notesMasterId r:id="rId31"/>
  </p:notesMasterIdLst>
  <p:sldIdLst>
    <p:sldId id="256" r:id="rId2"/>
    <p:sldId id="259" r:id="rId3"/>
    <p:sldId id="258" r:id="rId4"/>
    <p:sldId id="271" r:id="rId5"/>
    <p:sldId id="293" r:id="rId6"/>
    <p:sldId id="270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276" r:id="rId16"/>
    <p:sldId id="277" r:id="rId17"/>
    <p:sldId id="278" r:id="rId18"/>
    <p:sldId id="279" r:id="rId19"/>
    <p:sldId id="274" r:id="rId20"/>
    <p:sldId id="280" r:id="rId21"/>
    <p:sldId id="282" r:id="rId22"/>
    <p:sldId id="284" r:id="rId23"/>
    <p:sldId id="285" r:id="rId24"/>
    <p:sldId id="287" r:id="rId25"/>
    <p:sldId id="305" r:id="rId26"/>
    <p:sldId id="303" r:id="rId27"/>
    <p:sldId id="290" r:id="rId28"/>
    <p:sldId id="304" r:id="rId29"/>
    <p:sldId id="306" r:id="rId30"/>
  </p:sldIdLst>
  <p:sldSz cx="9144000" cy="6858000" type="screen4x3"/>
  <p:notesSz cx="6858000" cy="9144000"/>
  <p:embeddedFontLst>
    <p:embeddedFont>
      <p:font typeface="Technika-Bold" panose="00000800000000000000" pitchFamily="50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Technika" panose="000005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91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C593B-D90B-4E74-A297-F18D70D40BC2}" type="datetimeFigureOut">
              <a:rPr lang="cs-CZ" smtClean="0"/>
              <a:t>21.06.2017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081EE-6173-479D-8A31-95ACD06A0A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140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2"/>
            <a:ext cx="10076688" cy="7556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076688" cy="7555992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216551"/>
            <a:ext cx="7794000" cy="755372"/>
          </a:xfrm>
        </p:spPr>
        <p:txBody>
          <a:bodyPr anchor="t">
            <a:normAutofit/>
          </a:bodyPr>
          <a:lstStyle>
            <a:lvl1pPr>
              <a:defRPr sz="44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2274073"/>
            <a:ext cx="7794000" cy="4313693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sp>
        <p:nvSpPr>
          <p:cNvPr id="4" name="Zástupný symbol pro číslo snímku 2"/>
          <p:cNvSpPr>
            <a:spLocks noGrp="1"/>
          </p:cNvSpPr>
          <p:nvPr>
            <p:ph type="sldNum" sz="quarter" idx="10"/>
          </p:nvPr>
        </p:nvSpPr>
        <p:spPr>
          <a:xfrm>
            <a:off x="6816600" y="274320"/>
            <a:ext cx="2057400" cy="365125"/>
          </a:xfrm>
        </p:spPr>
        <p:txBody>
          <a:bodyPr/>
          <a:lstStyle/>
          <a:p>
            <a:fld id="{499F31A3-E2B9-47BF-B539-EE1B1A8AF0B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971923"/>
            <a:ext cx="7696800" cy="4616078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  <p:sp>
        <p:nvSpPr>
          <p:cNvPr id="4" name="Zástupný symbol pro číslo snímku 2"/>
          <p:cNvSpPr>
            <a:spLocks noGrp="1"/>
          </p:cNvSpPr>
          <p:nvPr>
            <p:ph type="sldNum" sz="quarter" idx="10"/>
          </p:nvPr>
        </p:nvSpPr>
        <p:spPr>
          <a:xfrm>
            <a:off x="6816600" y="274320"/>
            <a:ext cx="2057400" cy="365125"/>
          </a:xfrm>
        </p:spPr>
        <p:txBody>
          <a:bodyPr/>
          <a:lstStyle/>
          <a:p>
            <a:fld id="{499F31A3-E2B9-47BF-B539-EE1B1A8AF0BC}" type="slidenum">
              <a:rPr lang="cs-CZ" smtClean="0"/>
              <a:t>‹#›</a:t>
            </a:fld>
            <a:endParaRPr lang="cs-CZ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216551"/>
            <a:ext cx="7794000" cy="755372"/>
          </a:xfrm>
        </p:spPr>
        <p:txBody>
          <a:bodyPr anchor="t">
            <a:normAutofit/>
          </a:bodyPr>
          <a:lstStyle>
            <a:lvl1pPr>
              <a:defRPr sz="44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3324" y="1216550"/>
            <a:ext cx="8110675" cy="537145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  <p:sp>
        <p:nvSpPr>
          <p:cNvPr id="5" name="Zástupný symbol pro číslo snímku 2"/>
          <p:cNvSpPr>
            <a:spLocks noGrp="1"/>
          </p:cNvSpPr>
          <p:nvPr>
            <p:ph type="sldNum" sz="quarter" idx="10"/>
          </p:nvPr>
        </p:nvSpPr>
        <p:spPr>
          <a:xfrm>
            <a:off x="6816600" y="274320"/>
            <a:ext cx="2057400" cy="365125"/>
          </a:xfrm>
        </p:spPr>
        <p:txBody>
          <a:bodyPr/>
          <a:lstStyle/>
          <a:p>
            <a:fld id="{499F31A3-E2B9-47BF-B539-EE1B1A8AF0BC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8618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216551"/>
            <a:ext cx="7794000" cy="978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73307"/>
            <a:ext cx="7794000" cy="4314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symbol pro číslo snímku 4"/>
          <p:cNvSpPr>
            <a:spLocks noGrp="1"/>
          </p:cNvSpPr>
          <p:nvPr>
            <p:ph type="sldNum" sz="quarter" idx="4"/>
          </p:nvPr>
        </p:nvSpPr>
        <p:spPr>
          <a:xfrm>
            <a:off x="6816600" y="2743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F31A3-E2B9-47BF-B539-EE1B1A8AF0BC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  <p:sldLayoutId id="2147483687" r:id="rId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ctrTitle"/>
          </p:nvPr>
        </p:nvSpPr>
        <p:spPr>
          <a:xfrm>
            <a:off x="1079999" y="1800001"/>
            <a:ext cx="8244975" cy="1446663"/>
          </a:xfrm>
        </p:spPr>
        <p:txBody>
          <a:bodyPr>
            <a:noAutofit/>
          </a:bodyPr>
          <a:lstStyle/>
          <a:p>
            <a:r>
              <a:rPr lang="cs-CZ" sz="4400" dirty="0"/>
              <a:t>Bakalářská práce</a:t>
            </a:r>
            <a:br>
              <a:rPr lang="cs-CZ" sz="4400" dirty="0"/>
            </a:br>
            <a:r>
              <a:rPr lang="cs-CZ" sz="4400" dirty="0"/>
              <a:t>Elektronická zátěž do 40 A</a:t>
            </a:r>
            <a:endParaRPr lang="en-US" sz="4400" dirty="0"/>
          </a:p>
        </p:txBody>
      </p:sp>
      <p:sp>
        <p:nvSpPr>
          <p:cNvPr id="11" name="Podnadpis 10"/>
          <p:cNvSpPr>
            <a:spLocks noGrp="1"/>
          </p:cNvSpPr>
          <p:nvPr>
            <p:ph type="subTitle" idx="1"/>
          </p:nvPr>
        </p:nvSpPr>
        <p:spPr>
          <a:xfrm>
            <a:off x="1080000" y="3441732"/>
            <a:ext cx="8311650" cy="1771721"/>
          </a:xfrm>
        </p:spPr>
        <p:txBody>
          <a:bodyPr>
            <a:noAutofit/>
          </a:bodyPr>
          <a:lstStyle/>
          <a:p>
            <a:r>
              <a:rPr lang="cs-CZ" sz="3200" dirty="0">
                <a:latin typeface="+mj-lt"/>
              </a:rPr>
              <a:t>ČVUT FEL KME, Aplikovaná elektronika</a:t>
            </a:r>
          </a:p>
          <a:p>
            <a:r>
              <a:rPr lang="cs-CZ" sz="3200" dirty="0">
                <a:latin typeface="+mj-lt"/>
              </a:rPr>
              <a:t>Petr Polášek</a:t>
            </a:r>
            <a:endParaRPr lang="en-US" sz="3200" dirty="0">
              <a:latin typeface="+mj-lt"/>
            </a:endParaRPr>
          </a:p>
          <a:p>
            <a:r>
              <a:rPr lang="cs-CZ" sz="3200" dirty="0">
                <a:latin typeface="+mj-lt"/>
              </a:rPr>
              <a:t>9.6.2017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pPr/>
              <a:t>9</a:t>
            </a:fld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7" b="61401"/>
          <a:stretch/>
        </p:blipFill>
        <p:spPr>
          <a:xfrm>
            <a:off x="460524" y="1459937"/>
            <a:ext cx="8270008" cy="41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28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pPr/>
              <a:t>10</a:t>
            </a:fld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1" t="49411" r="7720" b="14087"/>
          <a:stretch/>
        </p:blipFill>
        <p:spPr>
          <a:xfrm>
            <a:off x="6194066" y="2212359"/>
            <a:ext cx="2684888" cy="383858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49063" r="35529"/>
          <a:stretch/>
        </p:blipFill>
        <p:spPr>
          <a:xfrm>
            <a:off x="652006" y="1836751"/>
            <a:ext cx="5597719" cy="38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2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11</a:t>
            </a:fld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30491" y="0"/>
            <a:ext cx="7700326" cy="6858000"/>
          </a:xfrm>
          <a:prstGeom prst="rect">
            <a:avLst/>
          </a:prstGeom>
        </p:spPr>
      </p:pic>
      <p:sp>
        <p:nvSpPr>
          <p:cNvPr id="5" name="Ovál 4"/>
          <p:cNvSpPr/>
          <p:nvPr/>
        </p:nvSpPr>
        <p:spPr>
          <a:xfrm>
            <a:off x="747423" y="135172"/>
            <a:ext cx="7203881" cy="652007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16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cs-CZ" sz="3600" dirty="0"/>
              <a:t>Digitální řízení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400" dirty="0">
                <a:latin typeface="Technika" panose="00000500000000000000" pitchFamily="2" charset="0"/>
              </a:rPr>
              <a:t>Hlídání chybových stavů</a:t>
            </a:r>
          </a:p>
          <a:p>
            <a:r>
              <a:rPr lang="cs-CZ" sz="2400" dirty="0">
                <a:latin typeface="Technika" panose="00000500000000000000" pitchFamily="2" charset="0"/>
              </a:rPr>
              <a:t>	Proudové přetížení</a:t>
            </a:r>
          </a:p>
          <a:p>
            <a:r>
              <a:rPr lang="cs-CZ" sz="2400" dirty="0">
                <a:latin typeface="Technika" panose="00000500000000000000" pitchFamily="2" charset="0"/>
              </a:rPr>
              <a:t>	Výkonové přetížení</a:t>
            </a:r>
          </a:p>
          <a:p>
            <a:r>
              <a:rPr lang="cs-CZ" sz="2400" dirty="0">
                <a:latin typeface="Technika" panose="00000500000000000000" pitchFamily="2" charset="0"/>
              </a:rPr>
              <a:t>	Přehřátí</a:t>
            </a:r>
          </a:p>
          <a:p>
            <a:r>
              <a:rPr lang="cs-CZ" sz="2400" dirty="0">
                <a:latin typeface="Technika" panose="00000500000000000000" pitchFamily="2" charset="0"/>
              </a:rPr>
              <a:t>	Napětí zdroje</a:t>
            </a:r>
          </a:p>
          <a:p>
            <a:r>
              <a:rPr lang="cs-CZ" sz="2400" dirty="0">
                <a:latin typeface="Technika" panose="00000500000000000000" pitchFamily="2" charset="0"/>
              </a:rPr>
              <a:t>Řízení zátěže</a:t>
            </a:r>
          </a:p>
          <a:p>
            <a:r>
              <a:rPr lang="cs-CZ" sz="2400" dirty="0">
                <a:latin typeface="Technika" panose="00000500000000000000" pitchFamily="2" charset="0"/>
              </a:rPr>
              <a:t>	Simulace konstantního příkonu</a:t>
            </a:r>
          </a:p>
          <a:p>
            <a:r>
              <a:rPr lang="cs-CZ" sz="2400" dirty="0">
                <a:latin typeface="Technika" panose="00000500000000000000" pitchFamily="2" charset="0"/>
              </a:rPr>
              <a:t>	Digitální komunikace</a:t>
            </a:r>
          </a:p>
          <a:p>
            <a:r>
              <a:rPr lang="cs-CZ" sz="2400" dirty="0">
                <a:latin typeface="Technika" panose="00000500000000000000" pitchFamily="2" charset="0"/>
              </a:rPr>
              <a:t>Redukce počtu analogových obvodů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7447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74643" y="1510749"/>
            <a:ext cx="7521934" cy="4397070"/>
          </a:xfrm>
        </p:spPr>
        <p:txBody>
          <a:bodyPr anchor="ctr">
            <a:normAutofit/>
          </a:bodyPr>
          <a:lstStyle/>
          <a:p>
            <a:pPr marL="742950" indent="-742950" algn="ctr">
              <a:buFont typeface="+mj-lt"/>
              <a:buAutoNum type="arabicPeriod" startAt="6"/>
            </a:pPr>
            <a:r>
              <a:rPr lang="cs-CZ" dirty="0"/>
              <a:t>Mechanická konstrukce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51374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391478"/>
            <a:ext cx="7794000" cy="1496456"/>
          </a:xfrm>
        </p:spPr>
        <p:txBody>
          <a:bodyPr>
            <a:normAutofit/>
          </a:bodyPr>
          <a:lstStyle/>
          <a:p>
            <a:r>
              <a:rPr lang="cs-CZ" sz="3600" dirty="0"/>
              <a:t>Fotografie bloku zátěže</a:t>
            </a:r>
          </a:p>
        </p:txBody>
      </p:sp>
      <p:pic>
        <p:nvPicPr>
          <p:cNvPr id="2050" name="Picture 2" descr="P11005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1962307"/>
            <a:ext cx="6499403" cy="453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0501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391478"/>
            <a:ext cx="7794000" cy="1496456"/>
          </a:xfrm>
        </p:spPr>
        <p:txBody>
          <a:bodyPr>
            <a:normAutofit/>
          </a:bodyPr>
          <a:lstStyle/>
          <a:p>
            <a:r>
              <a:rPr lang="cs-CZ" sz="3600" dirty="0"/>
              <a:t>Fotografie bloku řízení (zepředu)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46"/>
                    </a14:imgEffect>
                    <a14:imgEffect>
                      <a14:saturation sat="43000"/>
                    </a14:imgEffect>
                    <a14:imgEffect>
                      <a14:brightnessContrast bright="49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" t="22625" r="4122" b="12377"/>
          <a:stretch/>
        </p:blipFill>
        <p:spPr>
          <a:xfrm>
            <a:off x="1080000" y="2199505"/>
            <a:ext cx="7499997" cy="3978657"/>
          </a:xfrm>
          <a:prstGeom prst="rect">
            <a:avLst/>
          </a:prstGeom>
        </p:spPr>
      </p:pic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5818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391478"/>
            <a:ext cx="7794000" cy="1496456"/>
          </a:xfrm>
        </p:spPr>
        <p:txBody>
          <a:bodyPr>
            <a:normAutofit/>
          </a:bodyPr>
          <a:lstStyle/>
          <a:p>
            <a:r>
              <a:rPr lang="cs-CZ" sz="3600" dirty="0"/>
              <a:t>Fotografie bloku řízení (zezadu)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88"/>
                    </a14:imgEffect>
                    <a14:imgEffect>
                      <a14:saturation sat="39000"/>
                    </a14:imgEffect>
                    <a14:imgEffect>
                      <a14:brightnessContrast bright="28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0" t="17351" r="5997" b="19249"/>
          <a:stretch/>
        </p:blipFill>
        <p:spPr>
          <a:xfrm>
            <a:off x="1080001" y="2139706"/>
            <a:ext cx="7529718" cy="3998701"/>
          </a:xfrm>
          <a:prstGeom prst="rect">
            <a:avLst/>
          </a:prstGeom>
        </p:spPr>
      </p:pic>
      <p:sp>
        <p:nvSpPr>
          <p:cNvPr id="6" name="Obdélník 5"/>
          <p:cNvSpPr/>
          <p:nvPr/>
        </p:nvSpPr>
        <p:spPr>
          <a:xfrm>
            <a:off x="3838466" y="324433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latin typeface="Roboto"/>
              </a:rPr>
              <a:t>2125430193</a:t>
            </a:r>
            <a:endParaRPr lang="cs-CZ" dirty="0"/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8793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08598" y="1343771"/>
            <a:ext cx="7665402" cy="1544164"/>
          </a:xfrm>
        </p:spPr>
        <p:txBody>
          <a:bodyPr>
            <a:normAutofit/>
          </a:bodyPr>
          <a:lstStyle/>
          <a:p>
            <a:r>
              <a:rPr lang="cs-CZ" sz="3600" dirty="0"/>
              <a:t>Krabička</a:t>
            </a:r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98" y="2012486"/>
            <a:ext cx="7433126" cy="4459876"/>
          </a:xfrm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53790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90" r="4894" b="2316"/>
          <a:stretch/>
        </p:blipFill>
        <p:spPr>
          <a:xfrm rot="60000">
            <a:off x="1262625" y="1408820"/>
            <a:ext cx="7008995" cy="5171077"/>
          </a:xfrm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3758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Struktura obhajoby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cs-CZ" sz="2400" dirty="0">
                <a:latin typeface="+mn-lt"/>
              </a:rPr>
              <a:t>Cíl práce</a:t>
            </a:r>
          </a:p>
          <a:p>
            <a:pPr marL="457200" indent="-457200">
              <a:buFont typeface="+mj-lt"/>
              <a:buAutoNum type="arabicParenR"/>
            </a:pPr>
            <a:r>
              <a:rPr lang="cs-CZ" sz="2400" dirty="0">
                <a:latin typeface="+mn-lt"/>
              </a:rPr>
              <a:t>Základní myšlenky konstrukce</a:t>
            </a:r>
          </a:p>
          <a:p>
            <a:pPr marL="457200" indent="-457200">
              <a:buFont typeface="+mj-lt"/>
              <a:buAutoNum type="arabicParenR"/>
            </a:pPr>
            <a:r>
              <a:rPr lang="cs-CZ" sz="2400" dirty="0">
                <a:latin typeface="+mn-lt"/>
              </a:rPr>
              <a:t>Princip funkce zátěže</a:t>
            </a:r>
          </a:p>
          <a:p>
            <a:pPr marL="457200" indent="-457200">
              <a:buFont typeface="+mj-lt"/>
              <a:buAutoNum type="arabicParenR"/>
            </a:pPr>
            <a:r>
              <a:rPr lang="cs-CZ" sz="2400" dirty="0">
                <a:latin typeface="+mn-lt"/>
              </a:rPr>
              <a:t>Zapojení zpětnovazební smyčky</a:t>
            </a:r>
          </a:p>
          <a:p>
            <a:pPr marL="457200" indent="-457200">
              <a:buFont typeface="+mj-lt"/>
              <a:buAutoNum type="arabicParenR"/>
            </a:pPr>
            <a:r>
              <a:rPr lang="cs-CZ" sz="2400" dirty="0">
                <a:latin typeface="+mn-lt"/>
              </a:rPr>
              <a:t>Digitální řízení</a:t>
            </a:r>
          </a:p>
          <a:p>
            <a:pPr marL="457200" indent="-457200">
              <a:buFont typeface="+mj-lt"/>
              <a:buAutoNum type="arabicParenR"/>
            </a:pPr>
            <a:r>
              <a:rPr lang="cs-CZ" sz="2400" dirty="0">
                <a:latin typeface="+mn-lt"/>
              </a:rPr>
              <a:t>Mechanická konstrukce</a:t>
            </a:r>
          </a:p>
          <a:p>
            <a:pPr marL="457200" indent="-457200">
              <a:buFont typeface="+mj-lt"/>
              <a:buAutoNum type="arabicParenR"/>
            </a:pPr>
            <a:r>
              <a:rPr lang="cs-CZ" sz="2400" dirty="0">
                <a:latin typeface="+mn-lt"/>
              </a:rPr>
              <a:t>Změřené parametry</a:t>
            </a:r>
          </a:p>
          <a:p>
            <a:pPr marL="457200" indent="-457200">
              <a:buFont typeface="+mj-lt"/>
              <a:buAutoNum type="arabicParenR"/>
            </a:pPr>
            <a:r>
              <a:rPr lang="cs-CZ" sz="2400" dirty="0">
                <a:latin typeface="+mn-lt"/>
              </a:rPr>
              <a:t>Ukázka ovládání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8129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46490" y="1799999"/>
            <a:ext cx="8627510" cy="3567131"/>
          </a:xfrm>
        </p:spPr>
        <p:txBody>
          <a:bodyPr anchor="ctr">
            <a:normAutofit/>
          </a:bodyPr>
          <a:lstStyle/>
          <a:p>
            <a:pPr marL="742950" indent="-742950" algn="ctr">
              <a:buFont typeface="+mj-lt"/>
              <a:buAutoNum type="arabicPeriod" startAt="7"/>
            </a:pPr>
            <a:r>
              <a:rPr lang="cs-CZ" sz="4400" dirty="0"/>
              <a:t>Změřené parametry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8980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415332"/>
            <a:ext cx="7794000" cy="691764"/>
          </a:xfrm>
        </p:spPr>
        <p:txBody>
          <a:bodyPr>
            <a:normAutofit/>
          </a:bodyPr>
          <a:lstStyle/>
          <a:p>
            <a:r>
              <a:rPr lang="cs-CZ" sz="3600" dirty="0"/>
              <a:t>Udržování konstantního proudu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2107096"/>
            <a:ext cx="7798056" cy="4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20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7607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415332"/>
            <a:ext cx="7794000" cy="691764"/>
          </a:xfrm>
        </p:spPr>
        <p:txBody>
          <a:bodyPr>
            <a:normAutofit/>
          </a:bodyPr>
          <a:lstStyle/>
          <a:p>
            <a:r>
              <a:rPr lang="cs-CZ" sz="3600" dirty="0"/>
              <a:t>Udržování konstantního příkonu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2107096"/>
            <a:ext cx="7794000" cy="46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21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380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415332"/>
            <a:ext cx="7794000" cy="691764"/>
          </a:xfrm>
        </p:spPr>
        <p:txBody>
          <a:bodyPr>
            <a:normAutofit fontScale="90000"/>
          </a:bodyPr>
          <a:lstStyle/>
          <a:p>
            <a:r>
              <a:rPr lang="cs-CZ" dirty="0"/>
              <a:t>Pracovní oblast zátěže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2107096"/>
            <a:ext cx="7794000" cy="43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22</a:t>
            </a:fld>
            <a:endParaRPr lang="cs-CZ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-96" r="2526" b="11603"/>
          <a:stretch/>
        </p:blipFill>
        <p:spPr bwMode="auto">
          <a:xfrm>
            <a:off x="1534602" y="2107095"/>
            <a:ext cx="7100515" cy="384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Přímá spojnice 5"/>
          <p:cNvCxnSpPr/>
          <p:nvPr/>
        </p:nvCxnSpPr>
        <p:spPr>
          <a:xfrm>
            <a:off x="1630017" y="2623930"/>
            <a:ext cx="59157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nice 8"/>
          <p:cNvCxnSpPr/>
          <p:nvPr/>
        </p:nvCxnSpPr>
        <p:spPr>
          <a:xfrm flipV="1">
            <a:off x="7545788" y="2623931"/>
            <a:ext cx="0" cy="33952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990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23</a:t>
            </a:fld>
            <a:endParaRPr lang="cs-CZ" dirty="0"/>
          </a:p>
        </p:txBody>
      </p:sp>
      <p:pic>
        <p:nvPicPr>
          <p:cNvPr id="5" name="2017-06-21 22.44.20 00_00_08-~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888" y="1611313"/>
            <a:ext cx="8110537" cy="4562475"/>
          </a:xfrm>
        </p:spPr>
      </p:pic>
    </p:spTree>
    <p:extLst>
      <p:ext uri="{BB962C8B-B14F-4D97-AF65-F5344CB8AC3E}">
        <p14:creationId xmlns:p14="http://schemas.microsoft.com/office/powerpoint/2010/main" val="303646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-06-21 22.45.08 00_00_04-00_00_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463" y="1649413"/>
            <a:ext cx="8110537" cy="4562475"/>
          </a:xfrm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67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216550"/>
            <a:ext cx="7794000" cy="1049571"/>
          </a:xfrm>
        </p:spPr>
        <p:txBody>
          <a:bodyPr anchor="ctr">
            <a:normAutofit/>
          </a:bodyPr>
          <a:lstStyle/>
          <a:p>
            <a:r>
              <a:rPr lang="cs-CZ" sz="3600" dirty="0"/>
              <a:t>Cíl práce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79999" y="2743200"/>
            <a:ext cx="7794000" cy="3844566"/>
          </a:xfrm>
        </p:spPr>
        <p:txBody>
          <a:bodyPr>
            <a:normAutofit/>
          </a:bodyPr>
          <a:lstStyle/>
          <a:p>
            <a:r>
              <a:rPr lang="cs-CZ" sz="2800" dirty="0">
                <a:latin typeface="Technika" panose="00000500000000000000" pitchFamily="2" charset="0"/>
              </a:rPr>
              <a:t>Prostudovat problematiku zatěžování zdrojů</a:t>
            </a:r>
          </a:p>
          <a:p>
            <a:r>
              <a:rPr lang="cs-CZ" sz="2800" dirty="0">
                <a:latin typeface="Technika" panose="00000500000000000000" pitchFamily="2" charset="0"/>
              </a:rPr>
              <a:t>Navrhnout a realizovat elektronickou zátěž schopnou zatěžovat zdroj s maximálním proudem do 40 A pro napětí do 100 V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25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45035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ctrTitle"/>
          </p:nvPr>
        </p:nvSpPr>
        <p:spPr>
          <a:xfrm>
            <a:off x="1080000" y="1800001"/>
            <a:ext cx="7736694" cy="2946928"/>
          </a:xfrm>
        </p:spPr>
        <p:txBody>
          <a:bodyPr anchor="ctr">
            <a:normAutofit/>
          </a:bodyPr>
          <a:lstStyle/>
          <a:p>
            <a:pPr algn="ctr"/>
            <a:r>
              <a:rPr lang="cs-CZ" sz="6000" dirty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38613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90" r="4894" b="2316"/>
          <a:stretch/>
        </p:blipFill>
        <p:spPr>
          <a:xfrm rot="60000">
            <a:off x="1262625" y="1408820"/>
            <a:ext cx="7008995" cy="5171077"/>
          </a:xfrm>
        </p:spPr>
      </p:pic>
      <p:sp>
        <p:nvSpPr>
          <p:cNvPr id="3" name="Zástupný symbol pro číslo snímku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27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8828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145" y="1216025"/>
            <a:ext cx="5651423" cy="5372100"/>
          </a:xfrm>
          <a:prstGeom prst="rect">
            <a:avLst/>
          </a:prstGeom>
        </p:spPr>
      </p:pic>
      <p:sp>
        <p:nvSpPr>
          <p:cNvPr id="2" name="Zástupný symbol pro číslo snímku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pPr/>
              <a:t>28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9312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0000" y="1216550"/>
            <a:ext cx="7794000" cy="1049571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cs-CZ" sz="3600" dirty="0"/>
              <a:t>Cíl práce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79999" y="2743200"/>
            <a:ext cx="7794000" cy="3844566"/>
          </a:xfrm>
        </p:spPr>
        <p:txBody>
          <a:bodyPr>
            <a:normAutofit/>
          </a:bodyPr>
          <a:lstStyle/>
          <a:p>
            <a:r>
              <a:rPr lang="cs-CZ" sz="2800" dirty="0">
                <a:latin typeface="Technika" panose="00000500000000000000" pitchFamily="2" charset="0"/>
              </a:rPr>
              <a:t>Prostudovat problematiku zatěžování zdrojů</a:t>
            </a:r>
          </a:p>
          <a:p>
            <a:r>
              <a:rPr lang="cs-CZ" sz="2800" dirty="0">
                <a:latin typeface="Technika" panose="00000500000000000000" pitchFamily="2" charset="0"/>
              </a:rPr>
              <a:t>Navrhnout a realizovat elektronickou zátěž schopnou zatěžovat zdroj s maximálním proudem do 40 A pro napětí do 100 V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6110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cs-CZ" sz="3600" dirty="0"/>
              <a:t>Základní myšlenky konstrukce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79999" y="2608029"/>
            <a:ext cx="7499457" cy="3979738"/>
          </a:xfrm>
        </p:spPr>
        <p:txBody>
          <a:bodyPr>
            <a:normAutofit/>
          </a:bodyPr>
          <a:lstStyle/>
          <a:p>
            <a:pPr indent="-228589" algn="just"/>
            <a:r>
              <a:rPr lang="cs-CZ" sz="2800" dirty="0">
                <a:latin typeface="+mn-lt"/>
              </a:rPr>
              <a:t>Modularita</a:t>
            </a:r>
          </a:p>
          <a:p>
            <a:pPr indent="-228589" algn="just"/>
            <a:r>
              <a:rPr lang="cs-CZ" sz="2800" dirty="0">
                <a:latin typeface="+mn-lt"/>
              </a:rPr>
              <a:t>Softwarové řízení</a:t>
            </a:r>
          </a:p>
          <a:p>
            <a:pPr algn="just"/>
            <a:r>
              <a:rPr lang="cs-CZ" sz="2800" dirty="0">
                <a:latin typeface="+mn-lt"/>
              </a:rPr>
              <a:t>Galvanické oddělení výkonových částí obvodů od uživatelské části</a:t>
            </a:r>
          </a:p>
          <a:p>
            <a:pPr algn="just"/>
            <a:r>
              <a:rPr lang="cs-CZ" sz="2800" dirty="0">
                <a:latin typeface="+mn-lt"/>
              </a:rPr>
              <a:t>Důraz na minimalizaci ceny zařízení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2271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cs-CZ" sz="3600" dirty="0"/>
              <a:t>Princip funkce zátěže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4</a:t>
            </a:fld>
            <a:endParaRPr lang="cs-CZ" dirty="0"/>
          </a:p>
        </p:txBody>
      </p:sp>
      <p:pic>
        <p:nvPicPr>
          <p:cNvPr id="5" name="Zástupný symbol pro obsah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07" y="2549029"/>
            <a:ext cx="7794625" cy="3506750"/>
          </a:xfrm>
        </p:spPr>
      </p:pic>
    </p:spTree>
    <p:extLst>
      <p:ext uri="{BB962C8B-B14F-4D97-AF65-F5344CB8AC3E}">
        <p14:creationId xmlns:p14="http://schemas.microsoft.com/office/powerpoint/2010/main" val="81687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600" dirty="0"/>
              <a:t>Požadované režimy funkce zátěže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Režim konstantního proudu</a:t>
            </a:r>
          </a:p>
          <a:p>
            <a:pPr marL="457177" lvl="1" indent="0">
              <a:buNone/>
            </a:pPr>
            <a:r>
              <a:rPr lang="cs-CZ" dirty="0">
                <a:latin typeface="+mn-lt"/>
              </a:rPr>
              <a:t>Realizován přímo koncepcí zařízení jako proudové nory</a:t>
            </a:r>
          </a:p>
          <a:p>
            <a:endParaRPr lang="cs-CZ" dirty="0">
              <a:latin typeface="+mn-lt"/>
            </a:endParaRPr>
          </a:p>
          <a:p>
            <a:r>
              <a:rPr lang="cs-CZ" sz="2400" dirty="0">
                <a:latin typeface="+mj-lt"/>
              </a:rPr>
              <a:t>Režim konstantního příkonu</a:t>
            </a:r>
          </a:p>
          <a:p>
            <a:pPr marL="457177" lvl="1" indent="0">
              <a:buNone/>
            </a:pPr>
            <a:r>
              <a:rPr lang="cs-CZ" dirty="0">
                <a:latin typeface="+mn-lt"/>
              </a:rPr>
              <a:t>Realizován simulací konstantního příkonu pomocí měření napětí na zatěžovaném zdroji a řízení proudu zátěží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280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74643" y="1510749"/>
            <a:ext cx="7172077" cy="4118774"/>
          </a:xfrm>
        </p:spPr>
        <p:txBody>
          <a:bodyPr anchor="ctr">
            <a:normAutofit/>
          </a:bodyPr>
          <a:lstStyle/>
          <a:p>
            <a:pPr marL="742950" indent="-742950" algn="ctr">
              <a:buFont typeface="+mj-lt"/>
              <a:buAutoNum type="arabicPeriod" startAt="4"/>
            </a:pPr>
            <a:r>
              <a:rPr lang="cs-CZ" dirty="0"/>
              <a:t>Zapojení zpětnovazební smyčky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9951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pPr/>
              <a:t>7</a:t>
            </a:fld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11"/>
            <a:ext cx="9144000" cy="60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6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F31A3-E2B9-47BF-B539-EE1B1A8AF0BC}" type="slidenum">
              <a:rPr lang="cs-CZ" smtClean="0"/>
              <a:pPr/>
              <a:t>8</a:t>
            </a:fld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61" b="41931"/>
          <a:stretch/>
        </p:blipFill>
        <p:spPr>
          <a:xfrm>
            <a:off x="2258170" y="1298459"/>
            <a:ext cx="6543924" cy="508401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7" t="48790" r="9913" b="13446"/>
          <a:stretch/>
        </p:blipFill>
        <p:spPr>
          <a:xfrm>
            <a:off x="0" y="1425679"/>
            <a:ext cx="2152069" cy="34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0775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CS" id="{7E09BEBB-8493-4210-A3AF-691A12719303}" vid="{8B5A0983-EB70-49A5-96A8-79359323D1E8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2412</TotalTime>
  <Words>203</Words>
  <Application>Microsoft Office PowerPoint</Application>
  <PresentationFormat>Předvádění na obrazovce (4:3)</PresentationFormat>
  <Paragraphs>80</Paragraphs>
  <Slides>29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29</vt:i4>
      </vt:variant>
    </vt:vector>
  </HeadingPairs>
  <TitlesOfParts>
    <vt:vector size="35" baseType="lpstr">
      <vt:lpstr>Arial</vt:lpstr>
      <vt:lpstr>Technika-Bold</vt:lpstr>
      <vt:lpstr>Roboto</vt:lpstr>
      <vt:lpstr>Calibri</vt:lpstr>
      <vt:lpstr>Technika</vt:lpstr>
      <vt:lpstr>Motiv Office</vt:lpstr>
      <vt:lpstr>Bakalářská práce Elektronická zátěž do 40 A</vt:lpstr>
      <vt:lpstr>Struktura obhajoby</vt:lpstr>
      <vt:lpstr>Cíl práce</vt:lpstr>
      <vt:lpstr>Základní myšlenky konstrukce</vt:lpstr>
      <vt:lpstr>Princip funkce zátěže</vt:lpstr>
      <vt:lpstr>Požadované režimy funkce zátěže</vt:lpstr>
      <vt:lpstr>Zapojení zpětnovazební smyčky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Digitální řízení</vt:lpstr>
      <vt:lpstr>Mechanická konstrukce</vt:lpstr>
      <vt:lpstr>Fotografie bloku zátěže</vt:lpstr>
      <vt:lpstr>Fotografie bloku řízení (zepředu)</vt:lpstr>
      <vt:lpstr>Fotografie bloku řízení (zezadu)</vt:lpstr>
      <vt:lpstr>Krabička</vt:lpstr>
      <vt:lpstr>Prezentace aplikace PowerPoint</vt:lpstr>
      <vt:lpstr>Změřené parametry</vt:lpstr>
      <vt:lpstr>Udržování konstantního proudu</vt:lpstr>
      <vt:lpstr>Udržování konstantního příkonu</vt:lpstr>
      <vt:lpstr>Pracovní oblast zátěže</vt:lpstr>
      <vt:lpstr>Prezentace aplikace PowerPoint</vt:lpstr>
      <vt:lpstr>Prezentace aplikace PowerPoint</vt:lpstr>
      <vt:lpstr>Cíl práce</vt:lpstr>
      <vt:lpstr>Děkuji za pozornost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IEUser</dc:creator>
  <cp:lastModifiedBy>MS-BOSS</cp:lastModifiedBy>
  <cp:revision>59</cp:revision>
  <dcterms:created xsi:type="dcterms:W3CDTF">2016-08-07T17:32:47Z</dcterms:created>
  <dcterms:modified xsi:type="dcterms:W3CDTF">2017-06-21T21:41:20Z</dcterms:modified>
</cp:coreProperties>
</file>